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2" r:id="rId1"/>
    <p:sldMasterId id="2147483775" r:id="rId2"/>
    <p:sldMasterId id="2147483787" r:id="rId3"/>
  </p:sldMasterIdLst>
  <p:notesMasterIdLst>
    <p:notesMasterId r:id="rId13"/>
  </p:notesMasterIdLst>
  <p:handoutMasterIdLst>
    <p:handoutMasterId r:id="rId14"/>
  </p:handoutMasterIdLst>
  <p:sldIdLst>
    <p:sldId id="554" r:id="rId4"/>
    <p:sldId id="559" r:id="rId5"/>
    <p:sldId id="555" r:id="rId6"/>
    <p:sldId id="556" r:id="rId7"/>
    <p:sldId id="560" r:id="rId8"/>
    <p:sldId id="558" r:id="rId9"/>
    <p:sldId id="557" r:id="rId10"/>
    <p:sldId id="446" r:id="rId11"/>
    <p:sldId id="371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 Narrow" pitchFamily="-108" charset="0"/>
        <a:ea typeface="ＭＳ Ｐゴシック" pitchFamily="-108" charset="-128"/>
        <a:cs typeface="ＭＳ Ｐゴシック" pitchFamily="-108" charset="-128"/>
      </a:defRPr>
    </a:lvl1pPr>
    <a:lvl2pPr marL="456203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 Narrow" pitchFamily="-108" charset="0"/>
        <a:ea typeface="ＭＳ Ｐゴシック" pitchFamily="-108" charset="-128"/>
        <a:cs typeface="ＭＳ Ｐゴシック" pitchFamily="-108" charset="-128"/>
      </a:defRPr>
    </a:lvl2pPr>
    <a:lvl3pPr marL="912411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 Narrow" pitchFamily="-108" charset="0"/>
        <a:ea typeface="ＭＳ Ｐゴシック" pitchFamily="-108" charset="-128"/>
        <a:cs typeface="ＭＳ Ｐゴシック" pitchFamily="-108" charset="-128"/>
      </a:defRPr>
    </a:lvl3pPr>
    <a:lvl4pPr marL="1368618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 Narrow" pitchFamily="-108" charset="0"/>
        <a:ea typeface="ＭＳ Ｐゴシック" pitchFamily="-108" charset="-128"/>
        <a:cs typeface="ＭＳ Ｐゴシック" pitchFamily="-108" charset="-128"/>
      </a:defRPr>
    </a:lvl4pPr>
    <a:lvl5pPr marL="1824823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 Narrow" pitchFamily="-108" charset="0"/>
        <a:ea typeface="ＭＳ Ｐゴシック" pitchFamily="-108" charset="-128"/>
        <a:cs typeface="ＭＳ Ｐゴシック" pitchFamily="-108" charset="-128"/>
      </a:defRPr>
    </a:lvl5pPr>
    <a:lvl6pPr marL="2281031" algn="l" defTabSz="456203" rtl="0" eaLnBrk="1" latinLnBrk="0" hangingPunct="1">
      <a:defRPr sz="3200" kern="1200">
        <a:solidFill>
          <a:schemeClr val="tx2"/>
        </a:solidFill>
        <a:latin typeface="Arial Narrow" pitchFamily="-108" charset="0"/>
        <a:ea typeface="ＭＳ Ｐゴシック" pitchFamily="-108" charset="-128"/>
        <a:cs typeface="ＭＳ Ｐゴシック" pitchFamily="-108" charset="-128"/>
      </a:defRPr>
    </a:lvl6pPr>
    <a:lvl7pPr marL="2737234" algn="l" defTabSz="456203" rtl="0" eaLnBrk="1" latinLnBrk="0" hangingPunct="1">
      <a:defRPr sz="3200" kern="1200">
        <a:solidFill>
          <a:schemeClr val="tx2"/>
        </a:solidFill>
        <a:latin typeface="Arial Narrow" pitchFamily="-108" charset="0"/>
        <a:ea typeface="ＭＳ Ｐゴシック" pitchFamily="-108" charset="-128"/>
        <a:cs typeface="ＭＳ Ｐゴシック" pitchFamily="-108" charset="-128"/>
      </a:defRPr>
    </a:lvl7pPr>
    <a:lvl8pPr marL="3193433" algn="l" defTabSz="456203" rtl="0" eaLnBrk="1" latinLnBrk="0" hangingPunct="1">
      <a:defRPr sz="3200" kern="1200">
        <a:solidFill>
          <a:schemeClr val="tx2"/>
        </a:solidFill>
        <a:latin typeface="Arial Narrow" pitchFamily="-108" charset="0"/>
        <a:ea typeface="ＭＳ Ｐゴシック" pitchFamily="-108" charset="-128"/>
        <a:cs typeface="ＭＳ Ｐゴシック" pitchFamily="-108" charset="-128"/>
      </a:defRPr>
    </a:lvl8pPr>
    <a:lvl9pPr marL="3649644" algn="l" defTabSz="456203" rtl="0" eaLnBrk="1" latinLnBrk="0" hangingPunct="1">
      <a:defRPr sz="3200" kern="1200">
        <a:solidFill>
          <a:schemeClr val="tx2"/>
        </a:solidFill>
        <a:latin typeface="Arial Narrow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FFFFFF"/>
    <a:srgbClr val="0080FF"/>
    <a:srgbClr val="00674B"/>
    <a:srgbClr val="999999"/>
    <a:srgbClr val="00FFFF"/>
    <a:srgbClr val="00553B"/>
    <a:srgbClr val="FF2600"/>
    <a:srgbClr val="CDCDCD"/>
    <a:srgbClr val="E28483"/>
    <a:srgbClr val="D3B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23" autoAdjust="0"/>
    <p:restoredTop sz="89728" autoAdjust="0"/>
  </p:normalViewPr>
  <p:slideViewPr>
    <p:cSldViewPr snapToGrid="0">
      <p:cViewPr varScale="1">
        <p:scale>
          <a:sx n="114" d="100"/>
          <a:sy n="114" d="100"/>
        </p:scale>
        <p:origin x="14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-1920" y="45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Enrollment 9469 (Through Jun 2019)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Enrollment (through Jun 2019)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21-3B43-AC33-CE898DC0C897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C21-3B43-AC33-CE898DC0C897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21-3B43-AC33-CE898DC0C897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C21-3B43-AC33-CE898DC0C897}"/>
              </c:ext>
            </c:extLst>
          </c:dPt>
          <c:dPt>
            <c:idx val="4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21-3B43-AC33-CE898DC0C897}"/>
              </c:ext>
            </c:extLst>
          </c:dPt>
          <c:dLbls>
            <c:dLbl>
              <c:idx val="0"/>
              <c:layout>
                <c:manualLayout>
                  <c:x val="-0.14925621429674238"/>
                  <c:y val="0.14657526361836343"/>
                </c:manualLayout>
              </c:layout>
              <c:tx>
                <c:rich>
                  <a:bodyPr/>
                  <a:lstStyle/>
                  <a:p>
                    <a:fld id="{8DC5A9C9-E9E4-A641-B06C-963CCD45810F}" type="CATEGORYNAME">
                      <a:rPr lang="en-US" smtClean="0"/>
                      <a:pPr/>
                      <a:t>[CATEGORY NAME]</a:t>
                    </a:fld>
                    <a:endParaRPr lang="en-US" dirty="0"/>
                  </a:p>
                  <a:p>
                    <a:r>
                      <a:rPr lang="en-US" baseline="0" dirty="0"/>
                      <a:t>2928
(</a:t>
                    </a:r>
                    <a:fld id="{3F6AC739-21A5-524E-AA25-AC78F2FA9ADA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C21-3B43-AC33-CE898DC0C897}"/>
                </c:ext>
              </c:extLst>
            </c:dLbl>
            <c:dLbl>
              <c:idx val="1"/>
              <c:layout>
                <c:manualLayout>
                  <c:x val="-0.119731228449385"/>
                  <c:y val="-0.136113413454897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E432A4D-CD92-4F4C-A656-2D6D110C4741}" type="CATEGORYNAME">
                      <a:rPr lang="en-US">
                        <a:solidFill>
                          <a:srgbClr val="FFFFFF"/>
                        </a:solidFill>
                      </a:rPr>
                      <a:pPr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FFFFFF"/>
                        </a:solidFill>
                      </a:rPr>
                      <a:t>
990</a:t>
                    </a:r>
                  </a:p>
                  <a:p>
                    <a:pPr>
                      <a:defRPr b="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baseline="0" dirty="0">
                        <a:solidFill>
                          <a:srgbClr val="FFFFFF"/>
                        </a:solidFill>
                      </a:rPr>
                      <a:t>(</a:t>
                    </a:r>
                    <a:fld id="{120980DA-5217-C845-9926-EF84D699CF6E}" type="PERCENTAGE">
                      <a:rPr lang="en-US" baseline="0" smtClean="0">
                        <a:solidFill>
                          <a:srgbClr val="FFFFFF"/>
                        </a:solidFill>
                      </a:rPr>
                      <a:pPr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r>
                      <a:rPr lang="en-US" baseline="0" dirty="0">
                        <a:solidFill>
                          <a:srgbClr val="FFFFFF"/>
                        </a:solidFill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FF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C21-3B43-AC33-CE898DC0C897}"/>
                </c:ext>
              </c:extLst>
            </c:dLbl>
            <c:dLbl>
              <c:idx val="2"/>
              <c:layout>
                <c:manualLayout>
                  <c:x val="7.1220472440944815E-2"/>
                  <c:y val="-0.164073306626145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58F3C7EC-2B3C-A749-8223-0463130E195E}" type="CATEGORYNAME">
                      <a:rPr lang="en-US">
                        <a:solidFill>
                          <a:srgbClr val="FFFFFF"/>
                        </a:solidFill>
                      </a:rPr>
                      <a:pPr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FFFFFF"/>
                        </a:solidFill>
                      </a:rPr>
                      <a:t>
2690</a:t>
                    </a:r>
                  </a:p>
                  <a:p>
                    <a:pPr>
                      <a:defRPr b="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baseline="0" dirty="0">
                        <a:solidFill>
                          <a:srgbClr val="FFFFFF"/>
                        </a:solidFill>
                      </a:rPr>
                      <a:t>(</a:t>
                    </a:r>
                    <a:fld id="{78FDADB9-F1E9-A24C-A008-2EC464F1C338}" type="PERCENTAGE">
                      <a:rPr lang="en-US" baseline="0" smtClean="0">
                        <a:solidFill>
                          <a:srgbClr val="FFFFFF"/>
                        </a:solidFill>
                      </a:rPr>
                      <a:pPr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r>
                      <a:rPr lang="en-US" baseline="0" dirty="0">
                        <a:solidFill>
                          <a:srgbClr val="FFFFFF"/>
                        </a:solidFill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FF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C21-3B43-AC33-CE898DC0C897}"/>
                </c:ext>
              </c:extLst>
            </c:dLbl>
            <c:dLbl>
              <c:idx val="3"/>
              <c:layout>
                <c:manualLayout>
                  <c:x val="0.13813969944933349"/>
                  <c:y val="2.00476585163695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CAF0388-8FC0-DC4F-894E-E0944F0F2D1E}" type="CATEGORYNAME">
                      <a:rPr lang="en-US"/>
                      <a:pPr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
1229</a:t>
                    </a:r>
                  </a:p>
                  <a:p>
                    <a:pPr>
                      <a:defRPr b="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baseline="0" dirty="0"/>
                      <a:t>(</a:t>
                    </a:r>
                    <a:fld id="{92449FAB-4B19-B34A-B987-00BF2837C20A}" type="PERCENTAGE">
                      <a:rPr lang="en-US" baseline="0" smtClean="0"/>
                      <a:pPr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FF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C21-3B43-AC33-CE898DC0C897}"/>
                </c:ext>
              </c:extLst>
            </c:dLbl>
            <c:dLbl>
              <c:idx val="4"/>
              <c:layout>
                <c:manualLayout>
                  <c:x val="0.11545828830219752"/>
                  <c:y val="0.21346617856978403"/>
                </c:manualLayout>
              </c:layout>
              <c:tx>
                <c:rich>
                  <a:bodyPr/>
                  <a:lstStyle/>
                  <a:p>
                    <a:fld id="{EF5FCAA5-E2BA-DE40-AC92-6CCC2CF1FE31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1633</a:t>
                    </a:r>
                  </a:p>
                  <a:p>
                    <a:r>
                      <a:rPr lang="en-US" baseline="0" dirty="0"/>
                      <a:t>(</a:t>
                    </a:r>
                    <a:fld id="{A09C2265-6249-A54B-B872-D4FFA9AD926A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C21-3B43-AC33-CE898DC0C8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White River Junction</c:v>
                </c:pt>
                <c:pt idx="1">
                  <c:v>Manchester</c:v>
                </c:pt>
                <c:pt idx="2">
                  <c:v>Togus</c:v>
                </c:pt>
                <c:pt idx="3">
                  <c:v>Bedford</c:v>
                </c:pt>
                <c:pt idx="4">
                  <c:v>Northampton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2928</c:v>
                </c:pt>
                <c:pt idx="1">
                  <c:v>990</c:v>
                </c:pt>
                <c:pt idx="2">
                  <c:v>2690</c:v>
                </c:pt>
                <c:pt idx="3">
                  <c:v>1229</c:v>
                </c:pt>
                <c:pt idx="4">
                  <c:v>1633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21-3B43-AC33-CE898DC0C897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9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C17CA4-B2A4-024B-BC03-BE26345608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1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813977-FF58-114E-85FE-9FD8EF5283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32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620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2pPr>
    <a:lvl3pPr marL="91241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3pPr>
    <a:lvl4pPr marL="1368618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4pPr>
    <a:lvl5pPr marL="182482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5pPr>
    <a:lvl6pPr marL="2281031" algn="l" defTabSz="4562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234" algn="l" defTabSz="4562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3433" algn="l" defTabSz="4562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9644" algn="l" defTabSz="4562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4CBF-1E8B-294B-BAEC-C5C749288E8C}" type="slidenum">
              <a:rPr lang="en-US">
                <a:latin typeface="Arial Narrow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1BEDD-D264-4B9C-A992-77A16F0180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58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15DD8-5C85-4E41-89EA-234E77324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371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09800" y="6248400"/>
            <a:ext cx="2286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48200" y="6248400"/>
            <a:ext cx="990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336E4-68E2-D64E-BED0-9B22F56E3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371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09800" y="6248400"/>
            <a:ext cx="2286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48200" y="6248400"/>
            <a:ext cx="990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7826B-AFF9-2841-8A3E-5BACB5242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248400"/>
            <a:ext cx="2286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9200" y="6248400"/>
            <a:ext cx="990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39A6500-8557-CF48-A005-729F2F2414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7FB7-0113-0F4B-AA0E-965FD8C67B2D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6BE5-4F76-4F4D-999D-8588911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34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DA7FB7-0113-0F4B-AA0E-965FD8C67B2D}" type="datetimeFigureOut">
              <a:rPr lang="en-US" smtClean="0"/>
              <a:pPr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B96BE5-4F76-4F4D-999D-8588911D2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92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7FB7-0113-0F4B-AA0E-965FD8C67B2D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6BE5-4F76-4F4D-999D-8588911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30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7FB7-0113-0F4B-AA0E-965FD8C67B2D}" type="datetimeFigureOut">
              <a:rPr lang="en-US" smtClean="0"/>
              <a:t>7/9/19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6BE5-4F76-4F4D-999D-8588911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97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7FB7-0113-0F4B-AA0E-965FD8C67B2D}" type="datetimeFigureOut">
              <a:rPr lang="en-US" smtClean="0"/>
              <a:t>7/9/19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6BE5-4F76-4F4D-999D-8588911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72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7FB7-0113-0F4B-AA0E-965FD8C67B2D}" type="datetimeFigureOut">
              <a:rPr lang="en-US" smtClean="0"/>
              <a:t>7/9/19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6BE5-4F76-4F4D-999D-8588911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20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7FB7-0113-0F4B-AA0E-965FD8C67B2D}" type="datetimeFigureOut">
              <a:rPr lang="en-US" smtClean="0"/>
              <a:t>7/9/19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6BE5-4F76-4F4D-999D-8588911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9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371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09800" y="6248400"/>
            <a:ext cx="2286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48200" y="6248400"/>
            <a:ext cx="990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B8E6E-EA79-0F44-99F4-C1194751E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7FB7-0113-0F4B-AA0E-965FD8C67B2D}" type="datetimeFigureOut">
              <a:rPr lang="en-US" smtClean="0"/>
              <a:t>7/9/19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6BE5-4F76-4F4D-999D-8588911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26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7FB7-0113-0F4B-AA0E-965FD8C67B2D}" type="datetimeFigureOut">
              <a:rPr lang="en-US" smtClean="0"/>
              <a:t>7/9/19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6BE5-4F76-4F4D-999D-8588911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27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7FB7-0113-0F4B-AA0E-965FD8C67B2D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6BE5-4F76-4F4D-999D-8588911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35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7FB7-0113-0F4B-AA0E-965FD8C67B2D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6BE5-4F76-4F4D-999D-8588911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61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F285-B290-445D-A1F2-EB5AB1460CC3}" type="datetimeFigureOut">
              <a:rPr lang="en-US" smtClean="0"/>
              <a:t>7/9/19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2970-7344-441F-9AA4-DA558D1C41A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68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F285-B290-445D-A1F2-EB5AB1460CC3}" type="datetimeFigureOut">
              <a:rPr lang="en-US" smtClean="0"/>
              <a:t>7/9/19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2970-7344-441F-9AA4-DA558D1C4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6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F285-B290-445D-A1F2-EB5AB1460CC3}" type="datetimeFigureOut">
              <a:rPr lang="en-US" smtClean="0"/>
              <a:t>7/9/19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2970-7344-441F-9AA4-DA558D1C4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46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F285-B290-445D-A1F2-EB5AB1460CC3}" type="datetimeFigureOut">
              <a:rPr lang="en-US" smtClean="0"/>
              <a:t>7/9/19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2970-7344-441F-9AA4-DA558D1C4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908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F285-B290-445D-A1F2-EB5AB1460CC3}" type="datetimeFigureOut">
              <a:rPr lang="en-US" smtClean="0"/>
              <a:t>7/9/19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2970-7344-441F-9AA4-DA558D1C4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247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F285-B290-445D-A1F2-EB5AB1460CC3}" type="datetimeFigureOut">
              <a:rPr lang="en-US" smtClean="0"/>
              <a:t>7/9/19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2970-7344-441F-9AA4-DA558D1C4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72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41" indent="0">
              <a:buNone/>
              <a:defRPr sz="1800"/>
            </a:lvl2pPr>
            <a:lvl3pPr marL="912885" indent="0">
              <a:buNone/>
              <a:defRPr sz="1600"/>
            </a:lvl3pPr>
            <a:lvl4pPr marL="1369328" indent="0">
              <a:buNone/>
              <a:defRPr sz="1400"/>
            </a:lvl4pPr>
            <a:lvl5pPr marL="1825769" indent="0">
              <a:buNone/>
              <a:defRPr sz="1400"/>
            </a:lvl5pPr>
            <a:lvl6pPr marL="2282213" indent="0">
              <a:buNone/>
              <a:defRPr sz="1400"/>
            </a:lvl6pPr>
            <a:lvl7pPr marL="2738654" indent="0">
              <a:buNone/>
              <a:defRPr sz="1400"/>
            </a:lvl7pPr>
            <a:lvl8pPr marL="3195088" indent="0">
              <a:buNone/>
              <a:defRPr sz="1400"/>
            </a:lvl8pPr>
            <a:lvl9pPr marL="365153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371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09800" y="6248400"/>
            <a:ext cx="2286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48200" y="6248400"/>
            <a:ext cx="990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D52D0-B0DA-C248-B025-B73EF7A53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F285-B290-445D-A1F2-EB5AB1460CC3}" type="datetimeFigureOut">
              <a:rPr lang="en-US" smtClean="0"/>
              <a:t>7/9/19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2970-7344-441F-9AA4-DA558D1C4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544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F285-B290-445D-A1F2-EB5AB1460CC3}" type="datetimeFigureOut">
              <a:rPr lang="en-US" smtClean="0"/>
              <a:t>7/9/19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2970-7344-441F-9AA4-DA558D1C4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01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F285-B290-445D-A1F2-EB5AB1460CC3}" type="datetimeFigureOut">
              <a:rPr lang="en-US" smtClean="0"/>
              <a:t>7/9/19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2970-7344-441F-9AA4-DA558D1C4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42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F285-B290-445D-A1F2-EB5AB1460CC3}" type="datetimeFigureOut">
              <a:rPr lang="en-US" smtClean="0"/>
              <a:t>7/9/19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2970-7344-441F-9AA4-DA558D1C4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27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F285-B290-445D-A1F2-EB5AB1460CC3}" type="datetimeFigureOut">
              <a:rPr lang="en-US" smtClean="0"/>
              <a:t>7/9/19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2970-7344-441F-9AA4-DA558D1C4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91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371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09800" y="6248400"/>
            <a:ext cx="2286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48200" y="6248400"/>
            <a:ext cx="990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16380-FF2E-1A4A-B775-385DE37DD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41" indent="0">
              <a:buNone/>
              <a:defRPr sz="2000" b="1"/>
            </a:lvl2pPr>
            <a:lvl3pPr marL="912885" indent="0">
              <a:buNone/>
              <a:defRPr sz="1800" b="1"/>
            </a:lvl3pPr>
            <a:lvl4pPr marL="1369328" indent="0">
              <a:buNone/>
              <a:defRPr sz="1600" b="1"/>
            </a:lvl4pPr>
            <a:lvl5pPr marL="1825769" indent="0">
              <a:buNone/>
              <a:defRPr sz="1600" b="1"/>
            </a:lvl5pPr>
            <a:lvl6pPr marL="2282213" indent="0">
              <a:buNone/>
              <a:defRPr sz="1600" b="1"/>
            </a:lvl6pPr>
            <a:lvl7pPr marL="2738654" indent="0">
              <a:buNone/>
              <a:defRPr sz="1600" b="1"/>
            </a:lvl7pPr>
            <a:lvl8pPr marL="3195088" indent="0">
              <a:buNone/>
              <a:defRPr sz="1600" b="1"/>
            </a:lvl8pPr>
            <a:lvl9pPr marL="365153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41" indent="0">
              <a:buNone/>
              <a:defRPr sz="2000" b="1"/>
            </a:lvl2pPr>
            <a:lvl3pPr marL="912885" indent="0">
              <a:buNone/>
              <a:defRPr sz="1800" b="1"/>
            </a:lvl3pPr>
            <a:lvl4pPr marL="1369328" indent="0">
              <a:buNone/>
              <a:defRPr sz="1600" b="1"/>
            </a:lvl4pPr>
            <a:lvl5pPr marL="1825769" indent="0">
              <a:buNone/>
              <a:defRPr sz="1600" b="1"/>
            </a:lvl5pPr>
            <a:lvl6pPr marL="2282213" indent="0">
              <a:buNone/>
              <a:defRPr sz="1600" b="1"/>
            </a:lvl6pPr>
            <a:lvl7pPr marL="2738654" indent="0">
              <a:buNone/>
              <a:defRPr sz="1600" b="1"/>
            </a:lvl7pPr>
            <a:lvl8pPr marL="3195088" indent="0">
              <a:buNone/>
              <a:defRPr sz="1600" b="1"/>
            </a:lvl8pPr>
            <a:lvl9pPr marL="365153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371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09800" y="6248400"/>
            <a:ext cx="2286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48200" y="6248400"/>
            <a:ext cx="990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78D83-986A-8C41-AD4F-308A440EE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371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09800" y="6248400"/>
            <a:ext cx="2286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48200" y="6248400"/>
            <a:ext cx="990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2C30E-B0C6-FD42-8C3E-1F31B17CA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371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09800" y="6248400"/>
            <a:ext cx="2286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48200" y="6248400"/>
            <a:ext cx="990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081F7-669C-DD42-B499-F1AB67E5A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41" indent="0">
              <a:buNone/>
              <a:defRPr sz="1200"/>
            </a:lvl2pPr>
            <a:lvl3pPr marL="912885" indent="0">
              <a:buNone/>
              <a:defRPr sz="1000"/>
            </a:lvl3pPr>
            <a:lvl4pPr marL="1369328" indent="0">
              <a:buNone/>
              <a:defRPr sz="900"/>
            </a:lvl4pPr>
            <a:lvl5pPr marL="1825769" indent="0">
              <a:buNone/>
              <a:defRPr sz="900"/>
            </a:lvl5pPr>
            <a:lvl6pPr marL="2282213" indent="0">
              <a:buNone/>
              <a:defRPr sz="900"/>
            </a:lvl6pPr>
            <a:lvl7pPr marL="2738654" indent="0">
              <a:buNone/>
              <a:defRPr sz="900"/>
            </a:lvl7pPr>
            <a:lvl8pPr marL="3195088" indent="0">
              <a:buNone/>
              <a:defRPr sz="900"/>
            </a:lvl8pPr>
            <a:lvl9pPr marL="365153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371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09800" y="6248400"/>
            <a:ext cx="2286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48200" y="6248400"/>
            <a:ext cx="990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D6531-B81F-6842-A7DD-1F68F0251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41" indent="0">
              <a:buNone/>
              <a:defRPr sz="2800"/>
            </a:lvl2pPr>
            <a:lvl3pPr marL="912885" indent="0">
              <a:buNone/>
              <a:defRPr sz="2400"/>
            </a:lvl3pPr>
            <a:lvl4pPr marL="1369328" indent="0">
              <a:buNone/>
              <a:defRPr sz="2000"/>
            </a:lvl4pPr>
            <a:lvl5pPr marL="1825769" indent="0">
              <a:buNone/>
              <a:defRPr sz="2000"/>
            </a:lvl5pPr>
            <a:lvl6pPr marL="2282213" indent="0">
              <a:buNone/>
              <a:defRPr sz="2000"/>
            </a:lvl6pPr>
            <a:lvl7pPr marL="2738654" indent="0">
              <a:buNone/>
              <a:defRPr sz="2000"/>
            </a:lvl7pPr>
            <a:lvl8pPr marL="3195088" indent="0">
              <a:buNone/>
              <a:defRPr sz="2000"/>
            </a:lvl8pPr>
            <a:lvl9pPr marL="365153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41" indent="0">
              <a:buNone/>
              <a:defRPr sz="1200"/>
            </a:lvl2pPr>
            <a:lvl3pPr marL="912885" indent="0">
              <a:buNone/>
              <a:defRPr sz="1000"/>
            </a:lvl3pPr>
            <a:lvl4pPr marL="1369328" indent="0">
              <a:buNone/>
              <a:defRPr sz="900"/>
            </a:lvl4pPr>
            <a:lvl5pPr marL="1825769" indent="0">
              <a:buNone/>
              <a:defRPr sz="900"/>
            </a:lvl5pPr>
            <a:lvl6pPr marL="2282213" indent="0">
              <a:buNone/>
              <a:defRPr sz="900"/>
            </a:lvl6pPr>
            <a:lvl7pPr marL="2738654" indent="0">
              <a:buNone/>
              <a:defRPr sz="900"/>
            </a:lvl7pPr>
            <a:lvl8pPr marL="3195088" indent="0">
              <a:buNone/>
              <a:defRPr sz="900"/>
            </a:lvl8pPr>
            <a:lvl9pPr marL="365153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371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09800" y="6248400"/>
            <a:ext cx="2286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48200" y="6248400"/>
            <a:ext cx="990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F459D-A261-DA4F-BE4A-4759A4B74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1" tIns="45643" rIns="91281" bIns="45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1" tIns="45643" rIns="91281" bIns="45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09600" y="6217920"/>
            <a:ext cx="3706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00674B"/>
                </a:solidFill>
                <a:latin typeface="Arial"/>
                <a:cs typeface="Arial"/>
              </a:rPr>
              <a:t>Robey – MFCN JCF Quarterly Meeting, 10 Jul 2019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685800" y="6245275"/>
            <a:ext cx="777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F8FDE8-7808-0949-8C18-BFF8B858E63F}"/>
              </a:ext>
            </a:extLst>
          </p:cNvPr>
          <p:cNvCxnSpPr/>
          <p:nvPr userDrawn="1"/>
        </p:nvCxnSpPr>
        <p:spPr bwMode="auto">
          <a:xfrm>
            <a:off x="685800" y="6248400"/>
            <a:ext cx="777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/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7F7F7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7F7F7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7F7F7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7F7F7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-107" charset="0"/>
          <a:ea typeface="ＭＳ Ｐゴシック" pitchFamily="-107" charset="-128"/>
          <a:cs typeface="ＭＳ Ｐゴシック" pitchFamily="-107" charset="-128"/>
        </a:defRPr>
      </a:lvl5pPr>
      <a:lvl6pPr marL="456441" algn="ctr" rtl="0" fontAlgn="base">
        <a:spcBef>
          <a:spcPct val="0"/>
        </a:spcBef>
        <a:spcAft>
          <a:spcPct val="0"/>
        </a:spcAft>
        <a:defRPr sz="4800" b="1">
          <a:solidFill>
            <a:srgbClr val="F7F7F7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-107" charset="0"/>
          <a:ea typeface="ＭＳ Ｐゴシック" pitchFamily="-107" charset="-128"/>
          <a:cs typeface="ＭＳ Ｐゴシック" pitchFamily="-107" charset="-128"/>
        </a:defRPr>
      </a:lvl6pPr>
      <a:lvl7pPr marL="912885" algn="ctr" rtl="0" fontAlgn="base">
        <a:spcBef>
          <a:spcPct val="0"/>
        </a:spcBef>
        <a:spcAft>
          <a:spcPct val="0"/>
        </a:spcAft>
        <a:defRPr sz="4800" b="1">
          <a:solidFill>
            <a:srgbClr val="F7F7F7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-107" charset="0"/>
          <a:ea typeface="ＭＳ Ｐゴシック" pitchFamily="-107" charset="-128"/>
          <a:cs typeface="ＭＳ Ｐゴシック" pitchFamily="-107" charset="-128"/>
        </a:defRPr>
      </a:lvl7pPr>
      <a:lvl8pPr marL="1369328" algn="ctr" rtl="0" fontAlgn="base">
        <a:spcBef>
          <a:spcPct val="0"/>
        </a:spcBef>
        <a:spcAft>
          <a:spcPct val="0"/>
        </a:spcAft>
        <a:defRPr sz="4800" b="1">
          <a:solidFill>
            <a:srgbClr val="F7F7F7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-107" charset="0"/>
          <a:ea typeface="ＭＳ Ｐゴシック" pitchFamily="-107" charset="-128"/>
          <a:cs typeface="ＭＳ Ｐゴシック" pitchFamily="-107" charset="-128"/>
        </a:defRPr>
      </a:lvl8pPr>
      <a:lvl9pPr marL="1825769" algn="ctr" rtl="0" fontAlgn="base">
        <a:spcBef>
          <a:spcPct val="0"/>
        </a:spcBef>
        <a:spcAft>
          <a:spcPct val="0"/>
        </a:spcAft>
        <a:defRPr sz="4800" b="1">
          <a:solidFill>
            <a:srgbClr val="F7F7F7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331" indent="-342331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000000"/>
          </a:solidFill>
          <a:effectLst/>
          <a:latin typeface="Arial"/>
          <a:ea typeface="+mn-ea"/>
          <a:cs typeface="Arial"/>
        </a:defRPr>
      </a:lvl1pPr>
      <a:lvl2pPr marL="741719" indent="-285278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800" b="1">
          <a:solidFill>
            <a:srgbClr val="000000"/>
          </a:solidFill>
          <a:effectLst/>
          <a:latin typeface="Arial"/>
          <a:ea typeface="+mn-ea"/>
          <a:cs typeface="Arial"/>
        </a:defRPr>
      </a:lvl2pPr>
      <a:lvl3pPr marL="1141109" indent="-22822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0000"/>
          </a:solidFill>
          <a:effectLst/>
          <a:latin typeface="Arial"/>
          <a:ea typeface="+mn-ea"/>
          <a:cs typeface="Arial"/>
        </a:defRPr>
      </a:lvl3pPr>
      <a:lvl4pPr marL="1597546" indent="-22822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00"/>
          </a:solidFill>
          <a:effectLst/>
          <a:latin typeface="Arial"/>
          <a:ea typeface="+mn-ea"/>
          <a:cs typeface="Arial"/>
        </a:defRPr>
      </a:lvl4pPr>
      <a:lvl5pPr marL="2053991" indent="-22822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0000"/>
          </a:solidFill>
          <a:effectLst/>
          <a:latin typeface="Arial"/>
          <a:ea typeface="+mn-ea"/>
          <a:cs typeface="Arial"/>
        </a:defRPr>
      </a:lvl5pPr>
      <a:lvl6pPr marL="2510432" indent="-22822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7F7F7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66876" indent="-22822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7F7F7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3318" indent="-22822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7F7F7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79760" indent="-22822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7F7F7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64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41" algn="l" defTabSz="4564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85" algn="l" defTabSz="4564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28" algn="l" defTabSz="4564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69" algn="l" defTabSz="4564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13" algn="l" defTabSz="4564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654" algn="l" defTabSz="4564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88" algn="l" defTabSz="4564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537" algn="l" defTabSz="4564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A65623-ABFA-974B-B1B2-02A8228E07EC}"/>
              </a:ext>
            </a:extLst>
          </p:cNvPr>
          <p:cNvCxnSpPr/>
          <p:nvPr userDrawn="1"/>
        </p:nvCxnSpPr>
        <p:spPr>
          <a:xfrm>
            <a:off x="628650" y="6356350"/>
            <a:ext cx="78867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2BAF39A-6262-C340-9F55-E717A91C34D1}"/>
              </a:ext>
            </a:extLst>
          </p:cNvPr>
          <p:cNvSpPr txBox="1"/>
          <p:nvPr userDrawn="1"/>
        </p:nvSpPr>
        <p:spPr>
          <a:xfrm>
            <a:off x="646387" y="6373058"/>
            <a:ext cx="24193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0" i="1" dirty="0">
                <a:latin typeface="Arial" charset="0"/>
                <a:ea typeface="Arial" charset="0"/>
                <a:cs typeface="Arial" charset="0"/>
              </a:rPr>
              <a:t>FY19 VA </a:t>
            </a:r>
            <a:r>
              <a:rPr lang="en-US" sz="1350" b="0" i="1" dirty="0" err="1">
                <a:latin typeface="Arial" charset="0"/>
                <a:ea typeface="Arial" charset="0"/>
                <a:cs typeface="Arial" charset="0"/>
              </a:rPr>
              <a:t>CardioRenal</a:t>
            </a:r>
            <a:r>
              <a:rPr lang="en-US" sz="1350" b="0" i="1" baseline="0" dirty="0">
                <a:latin typeface="Arial" charset="0"/>
                <a:ea typeface="Arial" charset="0"/>
                <a:cs typeface="Arial" charset="0"/>
              </a:rPr>
              <a:t> ECHO</a:t>
            </a:r>
            <a:endParaRPr lang="en-US" sz="1350" b="0" i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B906C4-A629-5C47-A1AE-8A65B5468A3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403" y="365128"/>
            <a:ext cx="2169729" cy="132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4F285-B290-445D-A1F2-EB5AB1460CC3}" type="datetimeFigureOut">
              <a:rPr lang="en-US" smtClean="0"/>
              <a:t>7/9/19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2970-7344-441F-9AA4-DA558D1C41A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8304" y="1258229"/>
            <a:ext cx="7667392" cy="1293541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r" eaLnBrk="1" hangingPunct="1">
              <a:defRPr/>
            </a:pPr>
            <a:r>
              <a:rPr lang="en-US" dirty="0">
                <a:solidFill>
                  <a:schemeClr val="tx1"/>
                </a:solidFill>
                <a:effectLst/>
              </a:rPr>
              <a:t>Million Veteran Program</a:t>
            </a:r>
            <a:endParaRPr lang="en-US" sz="4400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" y="2732049"/>
            <a:ext cx="8153400" cy="2449551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1800" i="1" u="sng" dirty="0">
                <a:solidFill>
                  <a:schemeClr val="tx1"/>
                </a:solidFill>
                <a:effectLst/>
              </a:rPr>
              <a:t>R. Brooks Robey</a:t>
            </a:r>
            <a:r>
              <a:rPr lang="en-US" sz="1800" i="1" dirty="0">
                <a:solidFill>
                  <a:schemeClr val="tx1"/>
                </a:solidFill>
                <a:effectLst/>
              </a:rPr>
              <a:t>, MD FASN FAHA FAPS FNKF FACP AHSCP-CHS</a:t>
            </a:r>
            <a:endParaRPr lang="en-US" sz="1400" i="1" dirty="0">
              <a:solidFill>
                <a:schemeClr val="tx1"/>
              </a:solidFill>
              <a:effectLst/>
            </a:endParaRPr>
          </a:p>
          <a:p>
            <a:pPr eaLnBrk="1" hangingPunct="1">
              <a:defRPr/>
            </a:pPr>
            <a:endParaRPr lang="en-US" sz="1400" i="1" dirty="0">
              <a:solidFill>
                <a:schemeClr val="tx1"/>
              </a:solidFill>
              <a:effectLst/>
            </a:endParaRPr>
          </a:p>
          <a:p>
            <a:pPr eaLnBrk="1" hangingPunct="1">
              <a:defRPr/>
            </a:pPr>
            <a:r>
              <a:rPr lang="en-US" sz="1400" i="1" dirty="0">
                <a:solidFill>
                  <a:schemeClr val="tx1"/>
                </a:solidFill>
                <a:effectLst/>
              </a:rPr>
              <a:t>Associate Chief of Staff for Research &amp; Development</a:t>
            </a:r>
          </a:p>
          <a:p>
            <a:pPr eaLnBrk="1" hangingPunct="1">
              <a:defRPr/>
            </a:pPr>
            <a:r>
              <a:rPr lang="en-US" sz="1400" i="1" dirty="0">
                <a:solidFill>
                  <a:schemeClr val="tx1"/>
                </a:solidFill>
                <a:effectLst/>
              </a:rPr>
              <a:t>Staff Physician &amp; Founding Chief (2009-2014), Nephrology &amp; Hypertension Section</a:t>
            </a:r>
          </a:p>
          <a:p>
            <a:pPr eaLnBrk="1" hangingPunct="1">
              <a:defRPr/>
            </a:pPr>
            <a:r>
              <a:rPr lang="en-US" sz="1400" i="1" dirty="0">
                <a:solidFill>
                  <a:schemeClr val="tx1"/>
                </a:solidFill>
                <a:effectLst/>
              </a:rPr>
              <a:t>White River Junction VA Medical Center</a:t>
            </a:r>
          </a:p>
          <a:p>
            <a:pPr eaLnBrk="1" hangingPunct="1">
              <a:defRPr/>
            </a:pPr>
            <a:endParaRPr lang="en-US" sz="1400" i="1" dirty="0">
              <a:solidFill>
                <a:schemeClr val="tx1"/>
              </a:solidFill>
              <a:effectLst/>
            </a:endParaRPr>
          </a:p>
          <a:p>
            <a:pPr eaLnBrk="1" hangingPunct="1">
              <a:defRPr/>
            </a:pPr>
            <a:r>
              <a:rPr lang="en-US" sz="1400" i="1" dirty="0">
                <a:solidFill>
                  <a:schemeClr val="tx1"/>
                </a:solidFill>
                <a:effectLst/>
              </a:rPr>
              <a:t>Associate Professor of Medicine and of Medical Education</a:t>
            </a:r>
          </a:p>
          <a:p>
            <a:pPr eaLnBrk="1" hangingPunct="1">
              <a:defRPr/>
            </a:pPr>
            <a:r>
              <a:rPr lang="en-US" sz="1400" i="1" dirty="0">
                <a:solidFill>
                  <a:schemeClr val="tx1"/>
                </a:solidFill>
              </a:rPr>
              <a:t>Faculty, Program in Experimental &amp; Molecular Medicine</a:t>
            </a:r>
            <a:endParaRPr lang="en-US" sz="1400" i="1" dirty="0">
              <a:solidFill>
                <a:schemeClr val="tx1"/>
              </a:solidFill>
              <a:effectLst/>
            </a:endParaRPr>
          </a:p>
          <a:p>
            <a:pPr eaLnBrk="1" hangingPunct="1">
              <a:defRPr/>
            </a:pPr>
            <a:r>
              <a:rPr lang="en-US" sz="1400" i="1" dirty="0">
                <a:solidFill>
                  <a:schemeClr val="tx1"/>
                </a:solidFill>
                <a:effectLst/>
              </a:rPr>
              <a:t>Geisel School of Medicine at Dartmouth</a:t>
            </a:r>
          </a:p>
        </p:txBody>
      </p:sp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765969" y="609600"/>
            <a:ext cx="76120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81" tIns="45643" rIns="91281" bIns="45643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1800" b="1" dirty="0">
                <a:solidFill>
                  <a:schemeClr val="tx1"/>
                </a:solidFill>
                <a:latin typeface="Arial"/>
                <a:cs typeface="Arial"/>
              </a:rPr>
              <a:t>MFCN JCF Quarterly Meeting – 10 Jul 2019</a:t>
            </a:r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2652716" y="406241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81" tIns="45643" rIns="91281" bIns="45643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68966" name="Picture 6" descr="WRJVA_R&amp;D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347" y="5297372"/>
            <a:ext cx="4460875" cy="11461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C5634D-EBD7-C747-A0E7-C19C4A472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988" y="1470659"/>
            <a:ext cx="1371600" cy="8686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9B78C5-395D-B848-9B09-E0CC9C7AB9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910" y="4956059"/>
            <a:ext cx="18288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743AB0-79D3-BF4F-89F4-7025F4097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u="sng" dirty="0"/>
              <a:t>Million Veteran Program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7187CE-B856-9144-B5AC-A8E2F6FF1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“A Different Type of Blood Drive” – </a:t>
            </a:r>
            <a:r>
              <a:rPr lang="en-US" sz="2000" dirty="0">
                <a:solidFill>
                  <a:srgbClr val="0070C0"/>
                </a:solidFill>
              </a:rPr>
              <a:t>“Precision Medicine”</a:t>
            </a:r>
          </a:p>
          <a:p>
            <a:r>
              <a:rPr lang="en-US" sz="2000" u="sng" dirty="0"/>
              <a:t>Goal:</a:t>
            </a:r>
            <a:r>
              <a:rPr lang="en-US" sz="2000" dirty="0"/>
              <a:t> Create a world class research database of genetic, military exposure, lifestyle and health information that approved researchers can use to:</a:t>
            </a:r>
          </a:p>
          <a:p>
            <a:pPr lvl="1"/>
            <a:r>
              <a:rPr lang="en-US" sz="2000" dirty="0"/>
              <a:t>Develop new diagnostic tests to prevent and treat disease</a:t>
            </a:r>
          </a:p>
          <a:p>
            <a:pPr lvl="1"/>
            <a:r>
              <a:rPr lang="en-US" sz="2000" dirty="0"/>
              <a:t>Develop new drugs based on how disease-causing genes work</a:t>
            </a:r>
          </a:p>
          <a:p>
            <a:pPr lvl="1"/>
            <a:r>
              <a:rPr lang="en-US" sz="2000" dirty="0"/>
              <a:t>Personalize therapies to the Veteran's individual genetic characteristics and conditions (ex. pharmacogenomics)</a:t>
            </a:r>
          </a:p>
          <a:p>
            <a:pPr lvl="1"/>
            <a:r>
              <a:rPr lang="en-US" sz="2000" dirty="0"/>
              <a:t>Link military exposures to genetic susceptibilities for novel approaches to these conditions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8FABE2-02A0-7B45-A25D-4DAE526FA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69" y="746760"/>
            <a:ext cx="137160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52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250F-1ECA-7545-B92E-E7F6FE1BD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288" y="609600"/>
            <a:ext cx="5709424" cy="1143000"/>
          </a:xfrm>
        </p:spPr>
        <p:txBody>
          <a:bodyPr/>
          <a:lstStyle/>
          <a:p>
            <a:pPr algn="r"/>
            <a:r>
              <a:rPr lang="en-US" u="sng" dirty="0"/>
              <a:t>MVP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F1753-8F00-7E4C-9A08-87B745BD1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sz="2400" dirty="0"/>
              <a:t>One-time study visit (~20 min)</a:t>
            </a:r>
          </a:p>
          <a:p>
            <a:pPr lvl="1"/>
            <a:r>
              <a:rPr lang="en-US" sz="2000" dirty="0"/>
              <a:t>Informed consent</a:t>
            </a:r>
          </a:p>
          <a:p>
            <a:pPr lvl="1"/>
            <a:r>
              <a:rPr lang="en-US" sz="2000" dirty="0"/>
              <a:t>Blood sample for genetic analysis</a:t>
            </a:r>
          </a:p>
          <a:p>
            <a:pPr lvl="1"/>
            <a:r>
              <a:rPr lang="en-US" sz="2000" dirty="0"/>
              <a:t>Baseline survey + optional lifestyle survey</a:t>
            </a:r>
          </a:p>
          <a:p>
            <a:r>
              <a:rPr lang="en-US" sz="2400" dirty="0"/>
              <a:t>Electronic medical records access</a:t>
            </a:r>
          </a:p>
          <a:p>
            <a:r>
              <a:rPr lang="en-US" sz="2400" dirty="0"/>
              <a:t>Participation voluntary</a:t>
            </a:r>
          </a:p>
          <a:p>
            <a:pPr lvl="1"/>
            <a:r>
              <a:rPr lang="en-US" sz="2000" dirty="0"/>
              <a:t>Withdrawal permissible at any time</a:t>
            </a:r>
          </a:p>
          <a:p>
            <a:r>
              <a:rPr lang="en-US" sz="2400" dirty="0"/>
              <a:t>Personally identifiable information protected</a:t>
            </a:r>
          </a:p>
          <a:p>
            <a:pPr lvl="1"/>
            <a:r>
              <a:rPr lang="en-US" sz="2000" dirty="0"/>
              <a:t>VA Information Security Policies</a:t>
            </a:r>
          </a:p>
          <a:p>
            <a:pPr lvl="1"/>
            <a:r>
              <a:rPr lang="en-US" sz="2000" dirty="0"/>
              <a:t>NIH Certificate of Confidentiality</a:t>
            </a:r>
          </a:p>
          <a:p>
            <a:pPr lvl="1"/>
            <a:r>
              <a:rPr lang="en-US" sz="2000" dirty="0"/>
              <a:t>Genetic Information Nondiscrimination Act (GINA)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0396D3-3228-5144-A25D-1CC279ACF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818" y="746760"/>
            <a:ext cx="137160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84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4B7715-3FD1-8048-9BA5-5E4159005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FB3913-5B15-2D46-A0D3-374B2E56D488}"/>
              </a:ext>
            </a:extLst>
          </p:cNvPr>
          <p:cNvSpPr txBox="1"/>
          <p:nvPr/>
        </p:nvSpPr>
        <p:spPr>
          <a:xfrm>
            <a:off x="7296348" y="5891296"/>
            <a:ext cx="1503938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58 Active Sites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77 Sites Total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&gt;750K Enrollees</a:t>
            </a:r>
          </a:p>
        </p:txBody>
      </p:sp>
    </p:spTree>
    <p:extLst>
      <p:ext uri="{BB962C8B-B14F-4D97-AF65-F5344CB8AC3E}">
        <p14:creationId xmlns:p14="http://schemas.microsoft.com/office/powerpoint/2010/main" val="389696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3FBCCC-7F2D-4942-A0AC-5AD6FF646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07" y="1422400"/>
            <a:ext cx="4089400" cy="401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02CFDF-68C7-8945-AE08-2383858C0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715" y="5814060"/>
            <a:ext cx="1371600" cy="8686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8D554E-D483-1E4E-804A-6416F5EB94E1}"/>
              </a:ext>
            </a:extLst>
          </p:cNvPr>
          <p:cNvSpPr txBox="1"/>
          <p:nvPr/>
        </p:nvSpPr>
        <p:spPr>
          <a:xfrm>
            <a:off x="5220214" y="1536174"/>
            <a:ext cx="3180679" cy="37856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White River Junction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WRJVA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Burlington CBOC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Bennington CBOC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NNERC Partners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Togus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Manchester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Northampton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(Bedford)</a:t>
            </a:r>
          </a:p>
        </p:txBody>
      </p:sp>
    </p:spTree>
    <p:extLst>
      <p:ext uri="{BB962C8B-B14F-4D97-AF65-F5344CB8AC3E}">
        <p14:creationId xmlns:p14="http://schemas.microsoft.com/office/powerpoint/2010/main" val="3577751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DBD3E-A0D1-B749-9C63-3C5F25C00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NNERC Program Enrollment</a:t>
            </a:r>
            <a:endParaRPr lang="en-US" b="0" i="1" u="sng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5B0D4A0-B1FC-B840-88FA-8951316088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767578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AF0D386-D978-8944-918F-9E3C0C958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715" y="5814060"/>
            <a:ext cx="137160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03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37FA52-565F-2042-876A-F3574698F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47" y="3895494"/>
            <a:ext cx="34290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D923F3-0162-7145-A9D7-BB937E6C8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717" y="542694"/>
            <a:ext cx="6088566" cy="914401"/>
          </a:xfrm>
        </p:spPr>
        <p:txBody>
          <a:bodyPr/>
          <a:lstStyle/>
          <a:p>
            <a:pPr algn="r"/>
            <a:r>
              <a:rPr lang="en-US" u="sng" dirty="0"/>
              <a:t>750K And Beyond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275B10-703D-894E-9EB6-033763F5E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636" y="1524001"/>
            <a:ext cx="34290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10A463-37B9-C94B-A7D5-6777AE998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147" y="1524001"/>
            <a:ext cx="34290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EA13B7-FA12-E945-8724-C4B6A46F8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655636" y="3895494"/>
            <a:ext cx="3429000" cy="2286000"/>
          </a:xfr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2A62FB-D2A9-AE43-A9C5-B341679DAE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1708" y="565554"/>
            <a:ext cx="137160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93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chemeClr val="bg1"/>
                </a:solidFill>
              </a:rPr>
              <a:t>MVP Contact Information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208" y="1935163"/>
            <a:ext cx="7067873" cy="4191000"/>
          </a:xfr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52400" y="1524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itchFamily="-112" charset="-18"/>
              <a:ea typeface="+mn-ea"/>
              <a:cs typeface="+mn-cs"/>
            </a:endParaRPr>
          </a:p>
        </p:txBody>
      </p:sp>
      <p:sp>
        <p:nvSpPr>
          <p:cNvPr id="2" name="Explosion 2 1">
            <a:extLst>
              <a:ext uri="{FF2B5EF4-FFF2-40B4-BE49-F238E27FC236}">
                <a16:creationId xmlns:a16="http://schemas.microsoft.com/office/drawing/2014/main" id="{5DDA33C6-BAC2-3D44-A042-C201B2099CC2}"/>
              </a:ext>
            </a:extLst>
          </p:cNvPr>
          <p:cNvSpPr/>
          <p:nvPr/>
        </p:nvSpPr>
        <p:spPr>
          <a:xfrm>
            <a:off x="5609061" y="3256153"/>
            <a:ext cx="3713356" cy="211873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WRJVA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802.295.9363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x5991</a:t>
            </a:r>
          </a:p>
        </p:txBody>
      </p:sp>
    </p:spTree>
    <p:extLst>
      <p:ext uri="{BB962C8B-B14F-4D97-AF65-F5344CB8AC3E}">
        <p14:creationId xmlns:p14="http://schemas.microsoft.com/office/powerpoint/2010/main" val="69357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3462"/>
            <a:ext cx="9144000" cy="69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54047"/>
      </p:ext>
    </p:extLst>
  </p:cSld>
  <p:clrMapOvr>
    <a:masterClrMapping/>
  </p:clrMapOvr>
</p:sld>
</file>

<file path=ppt/theme/theme1.xml><?xml version="1.0" encoding="utf-8"?>
<a:theme xmlns:a="http://schemas.openxmlformats.org/drawingml/2006/main" name="Geisel Lecture Master">
  <a:themeElements>
    <a:clrScheme name="">
      <a:dk1>
        <a:srgbClr val="000000"/>
      </a:dk1>
      <a:lt1>
        <a:srgbClr val="00804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C0A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Narrow"/>
        <a:ea typeface="ＭＳ Ｐゴシック"/>
        <a:cs typeface="ＭＳ Ｐゴシック"/>
      </a:majorFont>
      <a:minorFont>
        <a:latin typeface="Arial Narrow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 Narrow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 Narrow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30531</TotalTime>
  <Words>262</Words>
  <Application>Microsoft Macintosh PowerPoint</Application>
  <PresentationFormat>On-screen Show (4:3)</PresentationFormat>
  <Paragraphs>62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Gill Sans MT</vt:lpstr>
      <vt:lpstr>Wingdings</vt:lpstr>
      <vt:lpstr>Geisel Lecture Master</vt:lpstr>
      <vt:lpstr>Office Theme</vt:lpstr>
      <vt:lpstr>1_Custom Design</vt:lpstr>
      <vt:lpstr>Million Veteran Program</vt:lpstr>
      <vt:lpstr>Million Veteran Program</vt:lpstr>
      <vt:lpstr>MVP Enrollment</vt:lpstr>
      <vt:lpstr>PowerPoint Presentation</vt:lpstr>
      <vt:lpstr>PowerPoint Presentation</vt:lpstr>
      <vt:lpstr>NNERC Program Enrollment</vt:lpstr>
      <vt:lpstr>750K And Beyond</vt:lpstr>
      <vt:lpstr>MVP Contact Information</vt:lpstr>
      <vt:lpstr>PowerPoint Presentation</vt:lpstr>
    </vt:vector>
  </TitlesOfParts>
  <Company>UIC/VACHCS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 Brooks Robey</dc:creator>
  <cp:lastModifiedBy>R. Brooks Robey</cp:lastModifiedBy>
  <cp:revision>1999</cp:revision>
  <cp:lastPrinted>2017-01-06T23:24:32Z</cp:lastPrinted>
  <dcterms:created xsi:type="dcterms:W3CDTF">2011-06-11T22:22:29Z</dcterms:created>
  <dcterms:modified xsi:type="dcterms:W3CDTF">2019-07-09T14:41:13Z</dcterms:modified>
</cp:coreProperties>
</file>