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98" r:id="rId4"/>
    <p:sldId id="30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5BF6-1CE7-4C4E-99E9-632BFE9B3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D2DA3-3E47-40F2-B67C-80E69E949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0D9B7-2447-4A2C-A733-CC5A7E85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CA5D-497E-40F6-88E2-E40451640DF6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0C64-90F0-4C71-8F40-D5063967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C689-8195-4F87-9A20-66F6FE4E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07A-7AC4-4C16-898B-CD2487F8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3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74F0-9827-4B05-9C86-61F079A2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5ACC1-EEE8-47FA-81C9-B9CCAA106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0D1BC-881C-435A-A003-A9C5AAA8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CA5D-497E-40F6-88E2-E40451640DF6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FE96D-768B-4CC9-8A76-4998B6CD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6D898-FE79-4B29-B926-85A45A98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07A-7AC4-4C16-898B-CD2487F8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5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99958-2428-459C-956E-8CA82BA54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C5147-BFC2-45D8-8666-61A7DD01D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99AF0-2F9B-45EF-8926-EAF0ECC8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CA5D-497E-40F6-88E2-E40451640DF6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57E58-DC91-48C8-893E-3A9DAC7C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AD298-B16D-46B8-94CD-92676470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07A-7AC4-4C16-898B-CD2487F8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2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897FD-CA7D-4102-BC67-98779903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86A6D-8BB2-4972-8B43-B83B024F8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C64C1-ECDD-4767-8B05-203057BF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CA5D-497E-40F6-88E2-E40451640DF6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08090-E1BA-4DF1-80D9-CA6398AFD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8DD6D-AC99-4DE1-8AEA-C1F46E2B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07A-7AC4-4C16-898B-CD2487F8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F4B2-0D39-49E0-B18F-D9FB3FB8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BA9E8-7634-42DA-ADE1-DA57EF131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077ED-3412-4845-9EC2-227C4860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CA5D-497E-40F6-88E2-E40451640DF6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EA8D5-BDB4-4FBF-901B-47F38BC2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62328-4DC9-438E-97FC-44829DF8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07A-7AC4-4C16-898B-CD2487F8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9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44B4-7D72-45A5-99EA-53250C63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A5C3-F867-4867-9498-3503106B9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B7955-86D5-45F0-AB99-431E076B4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EDA97-F767-4546-8050-BBF1788C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CA5D-497E-40F6-88E2-E40451640DF6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109F9-941F-4BF1-8B26-D6D93834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A232A-9A3F-49D9-877A-A0405622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07A-7AC4-4C16-898B-CD2487F8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6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5D81-734A-4CC5-99CE-08400946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8E6B1-8734-4C47-BBA1-79FED037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DF68B-BC1C-46C8-936A-9F3DCEEB2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1198B-B150-4A7E-988A-66C9866C9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ED387-2BB9-4D51-A142-7A4C190A5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028B0-CB06-4A17-A988-0A6CFB7C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CA5D-497E-40F6-88E2-E40451640DF6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9FD1F-7B5A-45C8-9F09-D13ED067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7BCFCF-6DDF-4F26-8D07-B004EC70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07A-7AC4-4C16-898B-CD2487F8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0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CCE3-8D7E-4163-9BB7-A90B4855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A5ED4-CC76-45A0-A1B2-C6EE5039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CA5D-497E-40F6-88E2-E40451640DF6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30EBA-FDAD-4DA2-9ED4-562CF4A3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BAAA3-6C8C-4672-B734-FFC6FF4B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07A-7AC4-4C16-898B-CD2487F8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9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2C5CC-9DF1-47D5-A25B-B9401032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CA5D-497E-40F6-88E2-E40451640DF6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391110-7036-41A6-A3C5-9C7359B1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C43C0-1F03-43FF-9277-6ABC659F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07A-7AC4-4C16-898B-CD2487F8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8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9C57-987E-428A-B930-300251DE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B4116-F98F-465F-B182-7B0E19067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B5A7C-B92C-445D-AF06-B5FC8A786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7297-8024-4C23-AE14-734853E6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CA5D-497E-40F6-88E2-E40451640DF6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CFCDF-75D9-4871-87DD-7342F169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966FF-0D16-4B3E-8B56-5AFD0242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07A-7AC4-4C16-898B-CD2487F8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4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153F-A4BC-4364-A67D-8BB309E9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3B876C-7717-44CA-A64C-735D4015C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19381-A07F-4147-A8E5-62F30AACF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A30C6-BFE7-4AB0-850F-40C9507F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CA5D-497E-40F6-88E2-E40451640DF6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83B05-E390-461B-80F7-798410B9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3B29A-224B-492A-93A0-B4BB4D20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207A-7AC4-4C16-898B-CD2487F8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7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12DE9-72E5-43F1-82BE-8CF9C7BF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C268E-205D-4AF4-8150-0C7670660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38C68-3A75-4FFF-BAD5-4722028F0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CA5D-497E-40F6-88E2-E40451640DF6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1465C-9171-47BE-ADDF-AEB4C6EC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F228E-BF17-4CD9-87B5-8DF806FD8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5207A-7AC4-4C16-898B-CD2487F8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49400"/>
            <a:ext cx="9144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~PP3604.WAV">
            <a:hlinkClick r:id="" action="ppaction://media"/>
          </p:cNvPr>
          <p:cNvPicPr>
            <a:picLocks noRot="1" noChangeAspect="1"/>
          </p:cNvPicPr>
          <p:nvPr>
            <a:wavAudioFile r:embed="rId1" name="~PP3604.WAV"/>
          </p:nvPr>
        </p:nvPicPr>
        <p:blipFill>
          <a:blip r:embed="rId4" cstate="print"/>
          <a:stretch>
            <a:fillRect/>
          </a:stretch>
        </p:blipFill>
        <p:spPr>
          <a:xfrm>
            <a:off x="10261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34" b="91296"/>
          <a:stretch/>
        </p:blipFill>
        <p:spPr bwMode="auto">
          <a:xfrm>
            <a:off x="1524000" y="0"/>
            <a:ext cx="4038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~PP3794.WAV">
            <a:hlinkClick r:id="" action="ppaction://media"/>
          </p:cNvPr>
          <p:cNvPicPr>
            <a:picLocks noRot="1" noChangeAspect="1"/>
          </p:cNvPicPr>
          <p:nvPr>
            <a:wavAudioFile r:embed="rId2" name="~PP3794.WAV"/>
          </p:nvPr>
        </p:nvPicPr>
        <p:blipFill>
          <a:blip r:embed="rId5" cstate="print"/>
          <a:stretch>
            <a:fillRect/>
          </a:stretch>
        </p:blipFill>
        <p:spPr>
          <a:xfrm>
            <a:off x="10261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7445097"/>
      </p:ext>
    </p:extLst>
  </p:cSld>
  <p:clrMapOvr>
    <a:masterClrMapping/>
  </p:clrMapOvr>
  <p:transition advTm="28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625 0.521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26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4572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403786"/>
            <a:ext cx="4572000" cy="545421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CC00"/>
              </a:buClr>
            </a:pPr>
            <a:r>
              <a:rPr lang="en-US" sz="3000" dirty="0"/>
              <a:t>Less phone traffic</a:t>
            </a:r>
          </a:p>
          <a:p>
            <a:pPr>
              <a:buClr>
                <a:srgbClr val="00CC00"/>
              </a:buClr>
            </a:pPr>
            <a:r>
              <a:rPr lang="en-US" sz="3000" dirty="0"/>
              <a:t>No waiting in call queue</a:t>
            </a:r>
          </a:p>
          <a:p>
            <a:pPr>
              <a:buClr>
                <a:srgbClr val="00CC00"/>
              </a:buClr>
            </a:pPr>
            <a:r>
              <a:rPr lang="en-US" sz="3000" dirty="0"/>
              <a:t>Less agitated veterans</a:t>
            </a:r>
          </a:p>
          <a:p>
            <a:pPr>
              <a:buClr>
                <a:srgbClr val="00CC00"/>
              </a:buClr>
            </a:pPr>
            <a:r>
              <a:rPr lang="en-US" sz="3000" dirty="0"/>
              <a:t>Quicker access to care</a:t>
            </a:r>
          </a:p>
          <a:p>
            <a:pPr>
              <a:buClr>
                <a:srgbClr val="00CC00"/>
              </a:buClr>
            </a:pPr>
            <a:r>
              <a:rPr lang="en-US" sz="3000" dirty="0"/>
              <a:t>Less advocacy complaints</a:t>
            </a:r>
          </a:p>
          <a:p>
            <a:pPr>
              <a:buClr>
                <a:srgbClr val="00CC00"/>
              </a:buClr>
            </a:pPr>
            <a:r>
              <a:rPr lang="en-US" sz="3000" dirty="0"/>
              <a:t>Cuts out middle-person</a:t>
            </a:r>
          </a:p>
          <a:p>
            <a:pPr>
              <a:buClr>
                <a:srgbClr val="00CC00"/>
              </a:buClr>
            </a:pPr>
            <a:r>
              <a:rPr lang="en-US" sz="3000" dirty="0"/>
              <a:t>Higher patient awareness</a:t>
            </a:r>
          </a:p>
          <a:p>
            <a:pPr marL="457200" lvl="1" indent="-174625">
              <a:buClr>
                <a:schemeClr val="accent5">
                  <a:lumMod val="50000"/>
                </a:schemeClr>
              </a:buClr>
            </a:pPr>
            <a:r>
              <a:rPr lang="en-US" dirty="0"/>
              <a:t>Patients manage their care</a:t>
            </a:r>
          </a:p>
          <a:p>
            <a:pPr marL="457200" lvl="1" indent="-174625">
              <a:buClr>
                <a:schemeClr val="accent5">
                  <a:lumMod val="50000"/>
                </a:schemeClr>
              </a:buClr>
            </a:pPr>
            <a:r>
              <a:rPr lang="en-US" dirty="0"/>
              <a:t>Hear directly from their PACT</a:t>
            </a:r>
          </a:p>
          <a:p>
            <a:pPr>
              <a:buClr>
                <a:srgbClr val="00CC00"/>
              </a:buClr>
            </a:pPr>
            <a:r>
              <a:rPr lang="en-US" sz="3000" dirty="0"/>
              <a:t>Messages can be sent directly to PACT or Specialty Clinic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06634" y="260785"/>
            <a:ext cx="4561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tx2"/>
                </a:solidFill>
              </a:rPr>
              <a:t>Cons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06633" y="1403786"/>
            <a:ext cx="4572000" cy="545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 2"/>
              <a:buChar char=""/>
            </a:pPr>
            <a:r>
              <a:rPr lang="en-US" sz="2800" dirty="0"/>
              <a:t>MHV will not solve every patient’s problem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 2"/>
              <a:buChar char=""/>
            </a:pPr>
            <a:r>
              <a:rPr lang="en-US" sz="2800" dirty="0"/>
              <a:t>Technologically reluctant demographic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 2"/>
              <a:buChar char=""/>
            </a:pPr>
            <a:r>
              <a:rPr lang="en-US" sz="2800" dirty="0"/>
              <a:t>We have to sell patients on taking charge of their healthcare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 2"/>
              <a:buChar char=""/>
            </a:pPr>
            <a:r>
              <a:rPr lang="en-US" sz="2800" dirty="0"/>
              <a:t>Employee complacency and resistance to change—even if for the better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 2"/>
              <a:buChar char=""/>
            </a:pPr>
            <a:r>
              <a:rPr lang="en-US" sz="2800" dirty="0"/>
              <a:t>Culture change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 2"/>
              <a:buChar char=""/>
            </a:pPr>
            <a:endParaRPr lang="en-US" sz="2800" dirty="0"/>
          </a:p>
        </p:txBody>
      </p:sp>
      <p:pic>
        <p:nvPicPr>
          <p:cNvPr id="8" name="Picture 2" descr="C:\Users\VHAPHOAtlasM\AppData\Local\Microsoft\Windows\Temporary Internet Files\Content.IE5\800OOZW0\Arrow-Right-12262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9198" y="363274"/>
            <a:ext cx="945339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VHAPHOAtlasM\AppData\Local\Microsoft\Windows\Temporary Internet Files\Content.IE5\800OOZW0\Arrow-Right-12262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98048" y="374227"/>
            <a:ext cx="945339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VHAPHOAtlasM\AppData\Local\Microsoft\Windows\Temporary Internet Files\Content.IE5\800OOZW0\pitr-red-arrows-set-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29767" y="362681"/>
            <a:ext cx="945339" cy="7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VHAPHOAtlasM\AppData\Local\Microsoft\Windows\Temporary Internet Files\Content.IE5\800OOZW0\pitr-red-arrows-set-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68616" y="362682"/>
            <a:ext cx="945339" cy="7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~PP2621.WAV">
            <a:hlinkClick r:id="" action="ppaction://media"/>
          </p:cNvPr>
          <p:cNvPicPr>
            <a:picLocks noRot="1" noChangeAspect="1"/>
          </p:cNvPicPr>
          <p:nvPr>
            <a:wavAudioFile r:embed="rId2" name="~PP2621.WAV"/>
          </p:nvPr>
        </p:nvPicPr>
        <p:blipFill>
          <a:blip r:embed="rId6" cstate="print"/>
          <a:stretch>
            <a:fillRect/>
          </a:stretch>
        </p:blipFill>
        <p:spPr>
          <a:xfrm>
            <a:off x="10261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1457079"/>
      </p:ext>
    </p:extLst>
  </p:cSld>
  <p:clrMapOvr>
    <a:masterClrMapping/>
  </p:clrMapOvr>
  <p:transition advTm="668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49400"/>
            <a:ext cx="9144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~PP3604.WAV">
            <a:hlinkClick r:id="" action="ppaction://media"/>
          </p:cNvPr>
          <p:cNvPicPr>
            <a:picLocks noRot="1" noChangeAspect="1"/>
          </p:cNvPicPr>
          <p:nvPr>
            <a:wavAudioFile r:embed="rId1" name="~PP3604.WAV"/>
          </p:nvPr>
        </p:nvPicPr>
        <p:blipFill>
          <a:blip r:embed="rId4" cstate="print"/>
          <a:stretch>
            <a:fillRect/>
          </a:stretch>
        </p:blipFill>
        <p:spPr>
          <a:xfrm>
            <a:off x="10261600" y="6451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78019"/>
      </p:ext>
    </p:extLst>
  </p:cSld>
  <p:clrMapOvr>
    <a:masterClrMapping/>
  </p:clrMapOvr>
  <p:transition advTm="19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.9|1.3|2|1.7|3.7|2.2|1.7|3.1|9.4|1.3|2.3|5.3|5.4|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</Words>
  <Application>Microsoft Office PowerPoint</Application>
  <PresentationFormat>Widescreen</PresentationFormat>
  <Paragraphs>17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Pros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Lyndes, Bruce E.  (HMS)</dc:creator>
  <cp:lastModifiedBy>Lyndes, Bruce E.  (HMS)</cp:lastModifiedBy>
  <cp:revision>1</cp:revision>
  <dcterms:created xsi:type="dcterms:W3CDTF">2019-07-03T14:43:25Z</dcterms:created>
  <dcterms:modified xsi:type="dcterms:W3CDTF">2019-07-03T14:48:36Z</dcterms:modified>
</cp:coreProperties>
</file>